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1.xml"/><Relationship Id="rId6" Type="http://schemas.openxmlformats.org/officeDocument/2006/relationships/slide" Target="../slides/slide9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2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6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7036c6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7e95fbf5e&amp;cid=7e95fbf5e&amp;vtp=1">
            <a:hlinkClick r:id="rId3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04f176977&amp;cid=04f176977&amp;vtp=1">
            <a:hlinkClick r:id="rId4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9e465a136&amp;cid=9e465a136&amp;vtp=1">
            <a:hlinkClick r:id="rId5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b2d197e57&amp;cid=b2d197e57&amp;vtp=1">
            <a:hlinkClick r:id="rId6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6ac0837e8&amp;cid=6ac0837e8&amp;vtp=1">
            <a:hlinkClick r:id="rId7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7036c6cc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7036c6cc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课时评价作业（二十二）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b2d197e57?pid=f665cfe00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B项，理解错误。这两句仍是浪漫主义写法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遇见仙人安期公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是想象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，枣大如瓜是夸张。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4_1#6ac0837e8?sp=1&amp;pid=f665cfe00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本诗与《将进酒》创作时间非常接近，二者在情感上有何异同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合诗句简要分析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25_1#6ac0837e8?sp=1&amp;pid=f665cfe00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1）不同点：本诗情感淡然，借“愿随夫子天坛上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闲与仙人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扫落花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”表达了对悠闲寻仙生活的渴望；《将进酒》情感激越，借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须一饮三百杯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”“天生我材必有用”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等表达了狂放不羁而自信的感情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2）相同点：①都表达了时光易逝、老大无成的伤感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君不见高堂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明镜悲白发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，朝如青丝暮成雪”和“朱颜谢春辉，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白发见生涯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5_1#6ac0837e8?sp=1&amp;pid=f665cfe00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6_1#6ac0837e8?pid=f665cfe00&amp;color=0,0,0&amp;vtp=1&amp;bbb=1&amp;hb=1"/>
          <p:cNvSpPr/>
          <p:nvPr/>
        </p:nvSpPr>
        <p:spPr>
          <a:xfrm>
            <a:off x="612648" y="372371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本题要求分析本诗与《将进酒》在情感上的异同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可根据诗歌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写作背景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、作者境遇、关键诗句，结合诗歌内容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准确把握每首诗的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，再比较异同。</a:t>
            </a:r>
            <a:endParaRPr lang="en-US" altLang="zh-CN" sz="2800" dirty="0"/>
          </a:p>
        </p:txBody>
      </p:sp>
      <p:sp>
        <p:nvSpPr>
          <p:cNvPr id="4" name="QB_4_AN.24_1#6ac0837e8?sp=1&amp;pid=f665cfe00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或借发色朝暮变化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或从容颜和头发两个角度的变化写出了时光易逝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老大无成的伤感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都表达了怀才不遇的愤慨和对世俗生活的厌弃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“古来圣贤皆寂寞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”写出诗人不被重用的愤慨，“钟鼓馔玉不足贵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诗人对富贵生活的鄙弃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；“中年谒汉主，不惬还归家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直接表达了诗人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对不受朝廷重用的不满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2_2#6ac0837e8?pid=f665cfe00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［读懂诗歌］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寄王屋山人孟大融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我曾在东海之滨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，崂山之上餐食紫霞。亲见安期公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他吃的枣子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大如瓜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。中年时拜见君主，却因不惬意而归家。青春已逝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白发渐生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我期待着服食金液，飞升登上云车。我愿意随您在天坛上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闲暇时与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仙人一起扫落花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c0f6ba4c?pid=77036c6cc&amp;color=0,173,163&amp;vtp=1&amp;bt=1&amp;bbb=1"/>
          <p:cNvSpPr/>
          <p:nvPr/>
        </p:nvSpPr>
        <p:spPr>
          <a:xfrm>
            <a:off x="612648" y="466345"/>
            <a:ext cx="10963656" cy="64376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C_3_BD.1_1#7e95fbf5e?pid=7c0f6ba4c&amp;color=0,0,0&amp;vtp=1&amp;bbb=1"/>
          <p:cNvSpPr/>
          <p:nvPr/>
        </p:nvSpPr>
        <p:spPr>
          <a:xfrm>
            <a:off x="612648" y="1116166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C_3_AN.2_1#7e95fbf5e.bracket?pid=7c0f6ba4c&amp;color=0,0,0&amp;vpa=1&amp;vtp=1"/>
          <p:cNvSpPr/>
          <p:nvPr/>
        </p:nvSpPr>
        <p:spPr>
          <a:xfrm>
            <a:off x="9512967" y="1058953"/>
            <a:ext cx="515938" cy="54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3_BD.1_2#7e95fbf5e.choices?pid=7c0f6ba4c&amp;color=0,0,0&amp;vtp=1&amp;bbb=1&amp;hb=1"/>
          <p:cNvSpPr/>
          <p:nvPr/>
        </p:nvSpPr>
        <p:spPr>
          <a:xfrm>
            <a:off x="612648" y="1686317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开头两句，诗人以夸张的手法描写黄河奔流的壮美景象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其中暗含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对时光流逝的感慨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“天生我材必有用”一句格调昂扬，催人奋进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一个自信乐观的诗人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形象呈现在读者眼前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诗人感慨“古来圣贤”皆默默无闻，寄情美酒的人才能留下美名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达出内心的愤激之情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诗人以陈王曹植自比，痛饮美酒，不惜金钱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委婉含蓄地表达了蔑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视功名利禄的精神追求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7e95fbf5e?pid=7c0f6ba4c&amp;color=0,0,0&amp;vtp=1&amp;bt=1&amp;bbb=1&amp;hb=1"/>
          <p:cNvSpPr/>
          <p:nvPr/>
        </p:nvSpPr>
        <p:spPr>
          <a:xfrm>
            <a:off x="612648" y="468000"/>
            <a:ext cx="10963656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D项，理解错误，诗人借曹植的典故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是为了表达怀才不遇的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愤懑和无奈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4_1#04f176977?sp=1&amp;pid=7c0f6ba4c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“与尔同销万古愁”一句直抒胸臆，感情奔涌，一个“愁”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字贯穿全诗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如何理解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“愁”的内涵？请结合诗歌内容简要分析。（6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3_AN.25_1#04f176977?sp=1&amp;pid=7c0f6ba4c&amp;color=0,0,0&amp;vtp=1&amp;bt=1&amp;bbb=1&amp;hb=1&amp;hla=1"/>
          <p:cNvSpPr/>
          <p:nvPr/>
        </p:nvSpPr>
        <p:spPr>
          <a:xfrm>
            <a:off x="612648" y="172695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时光飞逝、人生短暂之愁。诗歌开篇描写黄河奔流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青丝成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，以夸张的手法，抒发时光飞逝、人生短暂的感慨。②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怀才不遇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人生失意之愁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。“天生我材必有用”一句看似昂扬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实则流露出怀才不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遇的痛苦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；“古来圣贤”不为世用，“饮者”才能留下美名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更是表达了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诗人人生失意的郁愤不平之情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。③“愁”是个人之愁，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也是共有之愁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“万古愁”可以看出，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诗人既是为自己失意的人生遭际感到郁愤不平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也是为自古以来所有命运相同的人感到郁愤不平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_1#9e465a136?pid=7c0f6ba4c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补写出下列句子中的空缺部分。（8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6_1#8d9d59fec?pid=9e465a136&amp;color=0,0,0&amp;vtp=1&amp;bbb=1&amp;hb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表现“人生自信”的豪情，在中国诗词里屡见不鲜，如李白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spc="-5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李白的《将进酒》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</a:t>
            </a:r>
            <a:endParaRPr lang="en-US" altLang="zh-CN" sz="280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句表现了诗人的豪情，也是他的愤慨之语，充分肯定了“饮者”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的地位</a:t>
            </a:r>
            <a:r>
              <a:rPr lang="en-US" altLang="zh-CN" sz="280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7_1#8d9d59fec.blank?pid=9e465a136&amp;color=0,0,0&amp;vpa=2&amp;vtp=1&amp;bbb=1"/>
          <p:cNvSpPr/>
          <p:nvPr/>
        </p:nvSpPr>
        <p:spPr>
          <a:xfrm>
            <a:off x="2202529" y="17024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天生我材必有用</a:t>
            </a:r>
            <a:endParaRPr lang="en-US" altLang="zh-CN" sz="2800" dirty="0"/>
          </a:p>
        </p:txBody>
      </p:sp>
      <p:sp>
        <p:nvSpPr>
          <p:cNvPr id="5" name="QB_4_AN.8_1#8d9d59fec.blank?pid=9e465a136&amp;color=0,0,0&amp;vpa=3&amp;vtp=1&amp;bbb=1"/>
          <p:cNvSpPr/>
          <p:nvPr/>
        </p:nvSpPr>
        <p:spPr>
          <a:xfrm>
            <a:off x="5402930" y="170245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千金散尽还复来</a:t>
            </a:r>
            <a:endParaRPr lang="en-US" altLang="zh-CN" sz="2800" dirty="0"/>
          </a:p>
        </p:txBody>
      </p:sp>
      <p:sp>
        <p:nvSpPr>
          <p:cNvPr id="7" name="QB_4_AN.10_1#8d9d59fec.blank?pid=9e465a136&amp;color=0,0,0&amp;vpa=4&amp;vtp=1&amp;bbb=1"/>
          <p:cNvSpPr/>
          <p:nvPr/>
        </p:nvSpPr>
        <p:spPr>
          <a:xfrm>
            <a:off x="5120355" y="2350151"/>
            <a:ext cx="2708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古来圣贤皆寂寞</a:t>
            </a:r>
            <a:endParaRPr lang="en-US" altLang="zh-CN" sz="2800" spc="-50" dirty="0"/>
          </a:p>
        </p:txBody>
      </p:sp>
      <p:sp>
        <p:nvSpPr>
          <p:cNvPr id="8" name="QB_4_AN.11_1#8d9d59fec.blank?pid=9e465a136&amp;color=0,0,0&amp;vpa=5&amp;vtp=1&amp;bbb=1"/>
          <p:cNvSpPr/>
          <p:nvPr/>
        </p:nvSpPr>
        <p:spPr>
          <a:xfrm>
            <a:off x="8212805" y="2350151"/>
            <a:ext cx="2708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惟有饮者留其名</a:t>
            </a:r>
            <a:endParaRPr lang="en-US" altLang="zh-CN" sz="2800" spc="-50" dirty="0"/>
          </a:p>
        </p:txBody>
      </p:sp>
      <p:sp>
        <p:nvSpPr>
          <p:cNvPr id="9" name="QB_4_BD.12_1#86792e25f?pid=9e465a136&amp;color=0,0,0&amp;vtp=1&amp;bbb=1&amp;hb=1"/>
          <p:cNvSpPr/>
          <p:nvPr/>
        </p:nvSpPr>
        <p:spPr>
          <a:xfrm>
            <a:off x="612648" y="370143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李白《将进酒》中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运用比兴手法以黄河的宏伟气魄和浩大声势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来感叹人生短暂的句子是“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10" name="QB_4_AN.13_1#86792e25f.blank?pid=9e465a136&amp;color=0,0,0&amp;vpa=6&amp;vtp=1&amp;bbb=1"/>
          <p:cNvSpPr/>
          <p:nvPr/>
        </p:nvSpPr>
        <p:spPr>
          <a:xfrm>
            <a:off x="4691730" y="4318651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君不见黄河之水天上来</a:t>
            </a:r>
            <a:endParaRPr lang="en-US" altLang="zh-CN" sz="2800" dirty="0"/>
          </a:p>
        </p:txBody>
      </p:sp>
      <p:sp>
        <p:nvSpPr>
          <p:cNvPr id="11" name="QB_4_AN.14_1#86792e25f.blank?pid=9e465a136&amp;color=0,0,0&amp;vpa=7&amp;vtp=1&amp;bbb=1&amp;hb=1"/>
          <p:cNvSpPr/>
          <p:nvPr/>
        </p:nvSpPr>
        <p:spPr>
          <a:xfrm>
            <a:off x="612648" y="431865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奔流到海不复回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5_1#cf2ae3a75?pid=9e465a13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古人对生命易衰极其敏感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他们常从头发的细微变化中生出年老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、饱经风霜等深沉感喟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在古诗词中就有很多描写头发斑白的诗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，如“____，____”。</a:t>
            </a:r>
            <a:endParaRPr lang="en-US" altLang="zh-CN" sz="2800" dirty="0"/>
          </a:p>
        </p:txBody>
      </p:sp>
      <p:sp>
        <p:nvSpPr>
          <p:cNvPr id="3" name="QO_4_AN.16_1#cf2ae3a75?pid=9e465a136&amp;color=0,0,0&amp;vtp=1&amp;bbb=1"/>
          <p:cNvSpPr/>
          <p:nvPr/>
        </p:nvSpPr>
        <p:spPr>
          <a:xfrm>
            <a:off x="612648" y="2441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（示例1）君不见高堂明镜悲白发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朝如青丝暮成雪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示例2）多情应笑我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早生华发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每空1分，写错字不得分）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1ce6daac?pid=77036c6cc&amp;color=0,173,163&amp;vtp=1&amp;bt=1&amp;bbb=1"/>
          <p:cNvSpPr/>
          <p:nvPr/>
        </p:nvSpPr>
        <p:spPr>
          <a:xfrm>
            <a:off x="612648" y="466344"/>
            <a:ext cx="10963656" cy="60471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M_3_BD.17_1#f665cfe00?pid=51ce6daac&amp;color=0,0,0&amp;vtp=1&amp;bbb=1"/>
              <p:cNvSpPr/>
              <p:nvPr/>
            </p:nvSpPr>
            <p:spPr>
              <a:xfrm>
                <a:off x="612648" y="1079010"/>
                <a:ext cx="10963656" cy="4800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（2025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河北邢台检测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阅读下面这首诗，完成题目。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1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寄王屋山人孟大融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李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白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我昔东海上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劳山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餐紫霞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亲见安期公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食枣大如瓜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中年谒汉主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不惬还归家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朱颜谢春辉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白发见生涯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所期就金液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飞步登云车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algn="ctr" latinLnBrk="1">
                  <a:lnSpc>
                    <a:spcPts val="4200"/>
                  </a:lnSpc>
                </a:pPr>
                <a:r>
                  <a:rPr lang="en-US" altLang="zh-CN" sz="2800" b="0" i="0" smtClean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愿随夫子天坛上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闲与仙人扫落花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M_3_BD.17_1#f665cfe00?pid=51ce6da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79010"/>
                <a:ext cx="10963656" cy="4800600"/>
              </a:xfrm>
              <a:prstGeom prst="rect">
                <a:avLst/>
              </a:prstGeom>
              <a:blipFill rotWithShape="1">
                <a:blip r:embed="rId1"/>
                <a:stretch>
                  <a:fillRect l="-5" t="-3" r="2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f665cfe00?pid=51ce6daac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①劳山：崂山。②安期公：一位隐士，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在海边以卖药为生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后来得道成仙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，被称为“千岁翁”。③金液：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古代方士炼的一种丹液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谓服之可以成仙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b2d197e57?pid=f665cfe00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下列对这首诗的理解和赏析，不正确的一项是（3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b2d197e57.bracket?pid=f665cfe00&amp;color=0,0,0&amp;vpa=8&amp;vtp=1"/>
          <p:cNvSpPr/>
          <p:nvPr/>
        </p:nvSpPr>
        <p:spPr>
          <a:xfrm>
            <a:off x="95256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8_2#b2d197e57.choices?pid=f665cfe00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一、二句诗人回忆在东海崂山的生活，“餐紫霞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生动刻画出其不食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人间烟火的神仙之姿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三、四句诗人一反浪漫主义写法，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以写实手法描绘了遇见安期公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枣大如瓜的亲身经历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诗人到中年才拜谒皇帝，但这段经历并未让他惬意。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诗人以汉代唐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隐晦地表达了其内心的不满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诗人以“朱颜”和“白发”两个鲜明的意象，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传神地表达出时光易逝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人生易老的感慨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3114</Words>
  <Application>WPS 演示</Application>
  <PresentationFormat>宽屏</PresentationFormat>
  <Paragraphs>144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Cambria Math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2025-03-28T12:49:00Z</dcterms:created>
  <dcterms:modified xsi:type="dcterms:W3CDTF">2025-09-04T00:39:56Z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49986670C28F437D8A17B5F08102E747_12</vt:lpwstr>
  </property>
  <property fmtid="{D5CDD505-2E9C-101B-9397-08002B2CF9AE}" pid="3" name="KSOProductBuildVer">
    <vt:lpwstr>2052-12.1.0.22529</vt:lpwstr>
  </property>
</Properties>
</file>